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9" r:id="rId1"/>
  </p:sldMasterIdLst>
  <p:notesMasterIdLst>
    <p:notesMasterId r:id="rId23"/>
  </p:notesMasterIdLst>
  <p:sldIdLst>
    <p:sldId id="294" r:id="rId2"/>
    <p:sldId id="330" r:id="rId3"/>
    <p:sldId id="335" r:id="rId4"/>
    <p:sldId id="332" r:id="rId5"/>
    <p:sldId id="352" r:id="rId6"/>
    <p:sldId id="334" r:id="rId7"/>
    <p:sldId id="336" r:id="rId8"/>
    <p:sldId id="353" r:id="rId9"/>
    <p:sldId id="344" r:id="rId10"/>
    <p:sldId id="345" r:id="rId11"/>
    <p:sldId id="346" r:id="rId12"/>
    <p:sldId id="338" r:id="rId13"/>
    <p:sldId id="340" r:id="rId14"/>
    <p:sldId id="355" r:id="rId15"/>
    <p:sldId id="356" r:id="rId16"/>
    <p:sldId id="357" r:id="rId17"/>
    <p:sldId id="358" r:id="rId18"/>
    <p:sldId id="359" r:id="rId19"/>
    <p:sldId id="351" r:id="rId20"/>
    <p:sldId id="354" r:id="rId21"/>
    <p:sldId id="36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99" autoAdjust="0"/>
    <p:restoredTop sz="94660"/>
  </p:normalViewPr>
  <p:slideViewPr>
    <p:cSldViewPr>
      <p:cViewPr>
        <p:scale>
          <a:sx n="83" d="100"/>
          <a:sy n="83" d="100"/>
        </p:scale>
        <p:origin x="-348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2F4B5-E23A-4C57-A005-4C29D5CE0F52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4AA75B-8953-43A9-B057-5A230F4BF1B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A75B-8953-43A9-B057-5A230F4BF1B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1"/>
          <p:cNvSpPr txBox="1">
            <a:spLocks noChangeArrowheads="1"/>
          </p:cNvSpPr>
          <p:nvPr/>
        </p:nvSpPr>
        <p:spPr bwMode="auto">
          <a:xfrm>
            <a:off x="2143125" y="695325"/>
            <a:ext cx="257175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ea typeface="MS Gothic" charset="0"/>
              <a:cs typeface="MS Gothic" charset="0"/>
            </a:endParaRPr>
          </a:p>
        </p:txBody>
      </p:sp>
      <p:sp>
        <p:nvSpPr>
          <p:cNvPr id="60419" name="Rectangle 2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57825" cy="4087813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13.04.2013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  <p:sldLayoutId id="2147483984" r:id="rId5"/>
    <p:sldLayoutId id="2147483985" r:id="rId6"/>
    <p:sldLayoutId id="2147483986" r:id="rId7"/>
    <p:sldLayoutId id="2147483987" r:id="rId8"/>
    <p:sldLayoutId id="2147483988" r:id="rId9"/>
    <p:sldLayoutId id="2147483989" r:id="rId10"/>
    <p:sldLayoutId id="2147483990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928670"/>
            <a:ext cx="7772400" cy="392909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Итоги работы по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введению ФГОС   на базе </a:t>
            </a:r>
            <a:r>
              <a:rPr lang="ru-RU" dirty="0" err="1" smtClean="0">
                <a:solidFill>
                  <a:srgbClr val="FF0000"/>
                </a:solidFill>
              </a:rPr>
              <a:t>Вольгинской</a:t>
            </a:r>
            <a:r>
              <a:rPr lang="ru-RU" dirty="0" smtClean="0">
                <a:solidFill>
                  <a:srgbClr val="FF0000"/>
                </a:solidFill>
              </a:rPr>
              <a:t> СОШ и перспективы введения в школы района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OurNewSchoo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71480"/>
            <a:ext cx="2286016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571612"/>
          <a:ext cx="6967882" cy="4313284"/>
        </p:xfrm>
        <a:graphic>
          <a:graphicData uri="http://schemas.openxmlformats.org/drawingml/2006/table">
            <a:tbl>
              <a:tblPr/>
              <a:tblGrid>
                <a:gridCol w="5191816"/>
                <a:gridCol w="1000581"/>
                <a:gridCol w="775485"/>
              </a:tblGrid>
              <a:tr h="9482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Контролируемый элемент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Писали работу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Освоили программу по математике на базовом уровне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63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98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Освоили программу по математике на базовом уровне и повышенном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52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4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Не освоили программу по математике на базовом уровне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6081" name="Rectangle 1"/>
          <p:cNvSpPr>
            <a:spLocks noChangeArrowheads="1"/>
          </p:cNvSpPr>
          <p:nvPr/>
        </p:nvSpPr>
        <p:spPr bwMode="auto">
          <a:xfrm rot="10800000" flipV="1">
            <a:off x="1071538" y="476958"/>
            <a:ext cx="72152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Результаты освоения программы по математике        за 1 класс начальной школы</a:t>
            </a:r>
            <a:r>
              <a:rPr kumimoji="0" lang="ru-RU" sz="11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071546"/>
          <a:ext cx="7143800" cy="5494019"/>
        </p:xfrm>
        <a:graphic>
          <a:graphicData uri="http://schemas.openxmlformats.org/drawingml/2006/table">
            <a:tbl>
              <a:tblPr/>
              <a:tblGrid>
                <a:gridCol w="3497580"/>
                <a:gridCol w="1788832"/>
                <a:gridCol w="1857388"/>
              </a:tblGrid>
              <a:tr h="3537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Контролируемый элемент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Писали работу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66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8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Выполнили без ошибок в комплексной работе задания базового уровня. 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97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Выполнили без ошибок в комплексной работе задания повышенного уровня.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58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88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Всю комплексную работу выполнили без ошибок.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61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92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4 – 9 баллов – освоили базовый уровень.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64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97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6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10 – 14 баллов – освоили базовый и повышенный уровни.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58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88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6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Менее 4 баллов – не освоили базовый уровень.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Calibri"/>
                          <a:cs typeface="Times New Roman"/>
                        </a:rPr>
                        <a:t>Получили дополнительные баллы за самостоятельное выполнение работы.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46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Calibri"/>
                          <a:ea typeface="Calibri"/>
                          <a:cs typeface="Times New Roman"/>
                        </a:rPr>
                        <a:t>70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642910" y="428604"/>
            <a:ext cx="792961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Общие результаты выполнения комплексной работы.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571472" y="428604"/>
            <a:ext cx="8001056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Итоговое оценивание школьника за  год непосредственно зависит от интегральной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критериальной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оценки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сформированности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универсальных учебных действий, отражающейся в их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Портфолио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портфеле достижений». Всеми учителями экспериментальных классов заведены 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Портфолио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». Его составляющими компонентами являются: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-лучшие творческие работы ученика,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-листы индивидуальных достижений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лесенки достижений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-стартовая диагностика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-итоговые контрольные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-читательские дневники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-грамоты,  благодарственные письма, дипломы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-фотографии и др.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il_fi" descr="http://www.biblio-globus.us/photos1/958/95897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1950402"/>
            <a:ext cx="3286148" cy="433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14612" y="2285992"/>
            <a:ext cx="3786214" cy="207170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ВНЕУРОЧНАЯ</a:t>
            </a:r>
            <a:b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ДЕЯТЕЛЬНОСТЬ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cxnSp>
        <p:nvCxnSpPr>
          <p:cNvPr id="6" name="Прямая со стрелкой 5"/>
          <p:cNvCxnSpPr>
            <a:stCxn id="4" idx="1"/>
          </p:cNvCxnSpPr>
          <p:nvPr/>
        </p:nvCxnSpPr>
        <p:spPr>
          <a:xfrm rot="16200000" flipV="1">
            <a:off x="2447246" y="1767541"/>
            <a:ext cx="732022" cy="9116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4" idx="7"/>
          </p:cNvCxnSpPr>
          <p:nvPr/>
        </p:nvCxnSpPr>
        <p:spPr>
          <a:xfrm rot="5400000" flipH="1" flipV="1">
            <a:off x="6071890" y="1660385"/>
            <a:ext cx="803458" cy="105454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3"/>
          </p:cNvCxnSpPr>
          <p:nvPr/>
        </p:nvCxnSpPr>
        <p:spPr>
          <a:xfrm rot="5400000">
            <a:off x="2125776" y="3643007"/>
            <a:ext cx="732022" cy="15546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4" idx="5"/>
          </p:cNvCxnSpPr>
          <p:nvPr/>
        </p:nvCxnSpPr>
        <p:spPr>
          <a:xfrm rot="16200000" flipH="1">
            <a:off x="6214765" y="3785882"/>
            <a:ext cx="874898" cy="14117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20" idx="2"/>
          </p:cNvCxnSpPr>
          <p:nvPr/>
        </p:nvCxnSpPr>
        <p:spPr>
          <a:xfrm rot="5400000">
            <a:off x="4339827" y="1875224"/>
            <a:ext cx="785819" cy="357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Блок-схема: подготовка 16"/>
          <p:cNvSpPr/>
          <p:nvPr/>
        </p:nvSpPr>
        <p:spPr>
          <a:xfrm>
            <a:off x="0" y="928670"/>
            <a:ext cx="2857488" cy="1643074"/>
          </a:xfrm>
          <a:prstGeom prst="flowChartPreparation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Общеинтел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лектуальное</a:t>
            </a:r>
            <a:r>
              <a:rPr lang="ru-RU" dirty="0" smtClean="0">
                <a:solidFill>
                  <a:srgbClr val="002060"/>
                </a:solidFill>
              </a:rPr>
              <a:t> направление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8" name="Блок-схема: подготовка 17"/>
          <p:cNvSpPr/>
          <p:nvPr/>
        </p:nvSpPr>
        <p:spPr>
          <a:xfrm>
            <a:off x="6429388" y="928670"/>
            <a:ext cx="2714612" cy="1500198"/>
          </a:xfrm>
          <a:prstGeom prst="flowChartPreparation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Общекуль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err="1" smtClean="0">
                <a:solidFill>
                  <a:srgbClr val="002060"/>
                </a:solidFill>
              </a:rPr>
              <a:t>турное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направление</a:t>
            </a:r>
          </a:p>
          <a:p>
            <a:pPr algn="ctr"/>
            <a:endParaRPr lang="ru-RU" dirty="0"/>
          </a:p>
        </p:txBody>
      </p:sp>
      <p:sp>
        <p:nvSpPr>
          <p:cNvPr id="19" name="Блок-схема: подготовка 18"/>
          <p:cNvSpPr/>
          <p:nvPr/>
        </p:nvSpPr>
        <p:spPr>
          <a:xfrm>
            <a:off x="285720" y="4643446"/>
            <a:ext cx="3214710" cy="1428760"/>
          </a:xfrm>
          <a:prstGeom prst="flowChartPreparation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Социальное направление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0" name="Блок-схема: подготовка 19"/>
          <p:cNvSpPr/>
          <p:nvPr/>
        </p:nvSpPr>
        <p:spPr>
          <a:xfrm>
            <a:off x="3286116" y="214290"/>
            <a:ext cx="2928958" cy="1285884"/>
          </a:xfrm>
          <a:prstGeom prst="flowChartPreparation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Духовно-нравственное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направление</a:t>
            </a:r>
          </a:p>
          <a:p>
            <a:pPr algn="ctr"/>
            <a:endParaRPr lang="ru-RU" dirty="0"/>
          </a:p>
        </p:txBody>
      </p:sp>
      <p:sp>
        <p:nvSpPr>
          <p:cNvPr id="21" name="Блок-схема: подготовка 20"/>
          <p:cNvSpPr/>
          <p:nvPr/>
        </p:nvSpPr>
        <p:spPr>
          <a:xfrm>
            <a:off x="5429256" y="4643446"/>
            <a:ext cx="3286148" cy="1500198"/>
          </a:xfrm>
          <a:prstGeom prst="flowChartPreparation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Спортивно-оздоровительное направление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2285992"/>
          <a:ext cx="8286810" cy="41355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2270"/>
                <a:gridCol w="2762270"/>
                <a:gridCol w="2762270"/>
              </a:tblGrid>
              <a:tr h="9822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Место в образовательном пространстве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Субъекты в образовательном пространстве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Формы </a:t>
                      </a:r>
                    </a:p>
                    <a:p>
                      <a:r>
                        <a:rPr lang="ru-RU" dirty="0" smtClean="0"/>
                        <a:t>организации пространства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982272">
                <a:tc>
                  <a:txBody>
                    <a:bodyPr/>
                    <a:lstStyle/>
                    <a:p>
                      <a:r>
                        <a:rPr lang="ru-RU" dirty="0" smtClean="0"/>
                        <a:t>Кабинет информатики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Поисковые и научные исследования, просмотр фильмов</a:t>
                      </a:r>
                      <a:endParaRPr lang="ru-RU" dirty="0"/>
                    </a:p>
                  </a:txBody>
                  <a:tcPr/>
                </a:tc>
              </a:tr>
              <a:tr h="982272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Пришкольная площадка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Проекты</a:t>
                      </a:r>
                      <a:endParaRPr lang="ru-RU" dirty="0"/>
                    </a:p>
                  </a:txBody>
                  <a:tcPr/>
                </a:tc>
              </a:tr>
              <a:tr h="982272">
                <a:tc>
                  <a:txBody>
                    <a:bodyPr/>
                    <a:lstStyle/>
                    <a:p>
                      <a:r>
                        <a:rPr lang="ru-RU" dirty="0" smtClean="0"/>
                        <a:t>Внешкольное пространство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Учитель,</a:t>
                      </a:r>
                      <a:r>
                        <a:rPr lang="ru-RU" baseline="0" dirty="0" smtClean="0"/>
                        <a:t> родители, ученики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Экскурсии,</a:t>
                      </a:r>
                    </a:p>
                    <a:p>
                      <a:r>
                        <a:rPr lang="ru-RU" dirty="0" smtClean="0"/>
                        <a:t>исследования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err="1" smtClean="0"/>
              <a:t>Общеинтеллектуальное</a:t>
            </a:r>
            <a:r>
              <a:rPr lang="ru-RU" sz="4000" dirty="0" smtClean="0"/>
              <a:t> направление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А.И.Савенков «</a:t>
            </a:r>
            <a:r>
              <a:rPr lang="ru-RU" sz="3600" dirty="0" err="1" smtClean="0"/>
              <a:t>Я-исследователь</a:t>
            </a:r>
            <a:r>
              <a:rPr lang="ru-RU" sz="3600" dirty="0" smtClean="0"/>
              <a:t>»</a:t>
            </a:r>
            <a:endParaRPr lang="ru-RU" sz="3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2357428"/>
          <a:ext cx="8358246" cy="4306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964414"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Место в образовательном пространстве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Субъекты образовательного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пространства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Формы </a:t>
                      </a:r>
                    </a:p>
                    <a:p>
                      <a:r>
                        <a:rPr lang="ru-RU" dirty="0" smtClean="0"/>
                        <a:t>организации пространства</a:t>
                      </a:r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964414">
                <a:tc>
                  <a:txBody>
                    <a:bodyPr/>
                    <a:lstStyle/>
                    <a:p>
                      <a:r>
                        <a:rPr lang="ru-RU" dirty="0" smtClean="0"/>
                        <a:t>Классный кабинет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Групповые занятия, социально-ролевая игра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964414">
                <a:tc>
                  <a:txBody>
                    <a:bodyPr/>
                    <a:lstStyle/>
                    <a:p>
                      <a:r>
                        <a:rPr lang="ru-RU" dirty="0" smtClean="0"/>
                        <a:t>Школьный</a:t>
                      </a:r>
                    </a:p>
                    <a:p>
                      <a:r>
                        <a:rPr lang="ru-RU" dirty="0" smtClean="0"/>
                        <a:t>краеведческий</a:t>
                      </a:r>
                    </a:p>
                    <a:p>
                      <a:r>
                        <a:rPr lang="ru-RU" dirty="0" smtClean="0"/>
                        <a:t>кабинет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 русского языка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Презентации</a:t>
                      </a:r>
                      <a:endParaRPr lang="ru-RU" dirty="0"/>
                    </a:p>
                  </a:txBody>
                  <a:tcPr/>
                </a:tc>
              </a:tr>
              <a:tr h="964414">
                <a:tc>
                  <a:txBody>
                    <a:bodyPr/>
                    <a:lstStyle/>
                    <a:p>
                      <a:r>
                        <a:rPr lang="ru-RU" dirty="0" smtClean="0"/>
                        <a:t>Внешкольное пространство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Учитель,</a:t>
                      </a:r>
                      <a:r>
                        <a:rPr lang="ru-RU" baseline="0" dirty="0" smtClean="0"/>
                        <a:t> родители, ученики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Экскурсии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Духовно-нравственное направление</a:t>
            </a:r>
            <a:br>
              <a:rPr lang="ru-RU" sz="3600" dirty="0" smtClean="0"/>
            </a:br>
            <a:r>
              <a:rPr lang="ru-RU" sz="3600" dirty="0" err="1" smtClean="0"/>
              <a:t>Е.Л.Харчевникова</a:t>
            </a:r>
            <a:r>
              <a:rPr lang="ru-RU" sz="3600" dirty="0" smtClean="0"/>
              <a:t> «Наш край» </a:t>
            </a:r>
            <a:endParaRPr lang="ru-RU" sz="3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2357428"/>
          <a:ext cx="8358246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9108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Место в образовательном пространстве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Место в образовательном пространстве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Формы </a:t>
                      </a:r>
                    </a:p>
                    <a:p>
                      <a:r>
                        <a:rPr lang="ru-RU" dirty="0" smtClean="0"/>
                        <a:t>организации пространства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910835">
                <a:tc>
                  <a:txBody>
                    <a:bodyPr/>
                    <a:lstStyle/>
                    <a:p>
                      <a:r>
                        <a:rPr lang="ru-RU" dirty="0" smtClean="0"/>
                        <a:t>Кабинет ИЗО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Проекты, групповые занятия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910835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Пришкольная площадка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Экскурсии, социально-ролевая игра</a:t>
                      </a:r>
                      <a:endParaRPr lang="ru-RU" dirty="0"/>
                    </a:p>
                  </a:txBody>
                  <a:tcPr/>
                </a:tc>
              </a:tr>
              <a:tr h="910835">
                <a:tc>
                  <a:txBody>
                    <a:bodyPr/>
                    <a:lstStyle/>
                    <a:p>
                      <a:r>
                        <a:rPr lang="ru-RU" dirty="0" smtClean="0"/>
                        <a:t>Актовый зал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Учитель,</a:t>
                      </a:r>
                      <a:r>
                        <a:rPr lang="ru-RU" baseline="0" dirty="0" smtClean="0"/>
                        <a:t> родители, ученики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Презентации, ярмарка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Общекультурное направление</a:t>
            </a:r>
            <a:br>
              <a:rPr lang="ru-RU" sz="3600" dirty="0" smtClean="0"/>
            </a:br>
            <a:r>
              <a:rPr lang="ru-RU" sz="3600" dirty="0" err="1" smtClean="0"/>
              <a:t>О.Н.Каляева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«Народные промыслы»</a:t>
            </a:r>
            <a:endParaRPr lang="ru-RU" sz="3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5" y="2071676"/>
          <a:ext cx="8215371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7"/>
                <a:gridCol w="2738457"/>
                <a:gridCol w="2738457"/>
              </a:tblGrid>
              <a:tr h="8751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Место в образовательном пространстве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Субъекты образовательного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пространства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Формы </a:t>
                      </a:r>
                    </a:p>
                    <a:p>
                      <a:r>
                        <a:rPr lang="ru-RU" dirty="0" smtClean="0"/>
                        <a:t>организации пространства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Классный кабинет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Групповые занятия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875116">
                <a:tc>
                  <a:txBody>
                    <a:bodyPr/>
                    <a:lstStyle/>
                    <a:p>
                      <a:r>
                        <a:rPr lang="ru-RU" dirty="0" smtClean="0"/>
                        <a:t>Актовый зал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Учитель,</a:t>
                      </a:r>
                      <a:r>
                        <a:rPr lang="ru-RU" baseline="0" dirty="0" smtClean="0"/>
                        <a:t> родители, ученики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Презентации</a:t>
                      </a:r>
                      <a:endParaRPr lang="ru-RU" dirty="0"/>
                    </a:p>
                  </a:txBody>
                  <a:tcPr/>
                </a:tc>
              </a:tr>
              <a:tr h="875116">
                <a:tc>
                  <a:txBody>
                    <a:bodyPr/>
                    <a:lstStyle/>
                    <a:p>
                      <a:r>
                        <a:rPr lang="ru-RU" dirty="0" smtClean="0"/>
                        <a:t>Учреждения поселка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Учитель,</a:t>
                      </a:r>
                      <a:r>
                        <a:rPr lang="ru-RU" baseline="0" dirty="0" smtClean="0"/>
                        <a:t> родители, ученики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Экскурсии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Социальное направление</a:t>
            </a:r>
            <a:br>
              <a:rPr lang="ru-RU" sz="3600" dirty="0" smtClean="0"/>
            </a:br>
            <a:r>
              <a:rPr lang="ru-RU" sz="3600" dirty="0" smtClean="0"/>
              <a:t>Программа социально-творческой деятельности (КТД)</a:t>
            </a:r>
            <a:endParaRPr lang="ru-RU" sz="3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2071676"/>
          <a:ext cx="8215371" cy="454486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38457"/>
                <a:gridCol w="2738457"/>
                <a:gridCol w="2738457"/>
              </a:tblGrid>
              <a:tr h="114301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Место в образовательном пространстве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Субъекты образовательного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пространства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Формы </a:t>
                      </a:r>
                    </a:p>
                    <a:p>
                      <a:r>
                        <a:rPr lang="ru-RU" dirty="0" smtClean="0"/>
                        <a:t>организации пространства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946554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Спортивный зал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Учитель, воспитатель ГПД,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Групповые занятия</a:t>
                      </a:r>
                      <a:endParaRPr lang="ru-RU" dirty="0"/>
                    </a:p>
                  </a:txBody>
                  <a:tcPr/>
                </a:tc>
              </a:tr>
              <a:tr h="946554">
                <a:tc>
                  <a:txBody>
                    <a:bodyPr/>
                    <a:lstStyle/>
                    <a:p>
                      <a:r>
                        <a:rPr lang="ru-RU" dirty="0" smtClean="0"/>
                        <a:t>Пришкольный стадион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Дни здоровья, физкультурные</a:t>
                      </a:r>
                      <a:r>
                        <a:rPr lang="ru-RU" baseline="0" dirty="0" smtClean="0"/>
                        <a:t> праздники, массовые соревнования</a:t>
                      </a:r>
                      <a:endParaRPr lang="ru-RU" dirty="0"/>
                    </a:p>
                  </a:txBody>
                  <a:tcPr/>
                </a:tc>
              </a:tr>
              <a:tr h="946554">
                <a:tc>
                  <a:txBody>
                    <a:bodyPr/>
                    <a:lstStyle/>
                    <a:p>
                      <a:r>
                        <a:rPr lang="ru-RU" dirty="0" smtClean="0"/>
                        <a:t>Тренажерный зал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ученики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Групповые занятия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3279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Спортивно-оздоровительное направление</a:t>
            </a:r>
            <a:br>
              <a:rPr lang="ru-RU" sz="3600" dirty="0" smtClean="0"/>
            </a:br>
            <a:r>
              <a:rPr lang="ru-RU" sz="3600" dirty="0" err="1" smtClean="0"/>
              <a:t>И.П.Товпинец</a:t>
            </a:r>
            <a:r>
              <a:rPr lang="ru-RU" sz="3600" dirty="0" smtClean="0"/>
              <a:t> «Уроки здоровья»</a:t>
            </a:r>
            <a:endParaRPr lang="ru-RU" sz="36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1"/>
          <p:cNvSpPr txBox="1">
            <a:spLocks noChangeArrowheads="1"/>
          </p:cNvSpPr>
          <p:nvPr/>
        </p:nvSpPr>
        <p:spPr bwMode="auto">
          <a:xfrm>
            <a:off x="1435100" y="274638"/>
            <a:ext cx="749935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>
              <a:buClr>
                <a:srgbClr val="FF0000"/>
              </a:buClr>
              <a:buFont typeface="Times New Roman" pitchFamily="18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31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Модели по уровню связей образовательного учреждения со средой</a:t>
            </a:r>
          </a:p>
        </p:txBody>
      </p:sp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1044575" y="1439863"/>
            <a:ext cx="8099425" cy="4859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marL="334963" indent="-265113">
              <a:spcBef>
                <a:spcPts val="600"/>
              </a:spcBef>
              <a:buClr>
                <a:srgbClr val="3891A7"/>
              </a:buClr>
              <a:buSzPct val="80000"/>
              <a:buFont typeface="Wingdings 2" pitchFamily="18" charset="2"/>
              <a:buChar char="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</a:pP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использует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собственные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организации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внеурочной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школьников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marL="334963" indent="-265113">
              <a:spcBef>
                <a:spcPts val="600"/>
              </a:spcBef>
              <a:buClr>
                <a:srgbClr val="3891A7"/>
              </a:buClr>
              <a:buSzPct val="80000"/>
              <a:buFont typeface="Wingdings 2" pitchFamily="18" charset="2"/>
              <a:buChar char="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</a:pP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привлекает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специалистов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образовательных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учреждений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учреждений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дополнительного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специалистов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различных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   </a:t>
            </a:r>
          </a:p>
          <a:p>
            <a:pPr marL="334963" indent="-265113">
              <a:spcBef>
                <a:spcPts val="600"/>
              </a:spcBef>
              <a:buClr>
                <a:srgbClr val="3891A7"/>
              </a:buClr>
              <a:buSzPct val="80000"/>
              <a:buFont typeface="Wingdings 2" pitchFamily="18" charset="2"/>
              <a:buChar char="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</a:pP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объединяет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свои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ресурсами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других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учреждений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организаций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проведения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внеурочной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взаимно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используя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кадровые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материальные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</a:t>
            </a:r>
            <a:r>
              <a:rPr lang="en-GB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друга</a:t>
            </a:r>
            <a:endParaRPr lang="en-GB" sz="2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1000" fill="hold"/>
                                        <p:tgtEl>
                                          <p:spTgt spid="337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827474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МОУ « </a:t>
            </a:r>
            <a:r>
              <a:rPr lang="ru-RU" dirty="0" err="1" smtClean="0"/>
              <a:t>Вольгинская</a:t>
            </a:r>
            <a:r>
              <a:rPr lang="ru-RU" dirty="0" smtClean="0"/>
              <a:t> общеобразовательная школа» с 2010 года участвует в эксперименте по внедрению Федерального государственного образовательного стандарта второго поколения. Педагогический коллектив активно включился в изучение, а затем в апробацию условий введения Федеральных государственных образовательных стандартов второго поколения. Новый стандарт предъявляет новые требования к результатам начального образования. Их можно достигнуть, благодаря современным УМК, включающим  учебные пособия нового поколения, отвечающие всем требованиям стандарта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215214"/>
            <a:ext cx="818388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14356"/>
            <a:ext cx="3905250" cy="25812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 descr="F:\Фотографии\1 В класс\IMG_54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643314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F:\Фотографии\1 В класс\IMG_55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785794"/>
            <a:ext cx="328614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F:\Фотографии\1 В класс\IMG_108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3643314"/>
            <a:ext cx="3429024" cy="26432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иветствие программы сканирован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14348" y="928670"/>
            <a:ext cx="800105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b="1" i="1" dirty="0" smtClean="0"/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</a:rPr>
              <a:t>С наступающим  новым </a:t>
            </a:r>
          </a:p>
          <a:p>
            <a:pPr algn="ctr"/>
            <a:endParaRPr lang="ru-RU" sz="4800" b="1" i="1" dirty="0" smtClean="0">
              <a:solidFill>
                <a:srgbClr val="FFFF00"/>
              </a:solidFill>
            </a:endParaRPr>
          </a:p>
          <a:p>
            <a:pPr algn="ctr"/>
            <a:endParaRPr lang="ru-RU" sz="4800" b="1" i="1" dirty="0" smtClean="0">
              <a:solidFill>
                <a:srgbClr val="FFFF00"/>
              </a:solidFill>
            </a:endParaRPr>
          </a:p>
          <a:p>
            <a:pPr algn="ctr"/>
            <a:endParaRPr lang="ru-RU" sz="4800" b="1" i="1" dirty="0" smtClean="0">
              <a:solidFill>
                <a:srgbClr val="FFFF00"/>
              </a:solidFill>
            </a:endParaRPr>
          </a:p>
          <a:p>
            <a:pPr algn="ctr"/>
            <a:r>
              <a:rPr lang="ru-RU" sz="4800" b="1" i="1" dirty="0" smtClean="0">
                <a:solidFill>
                  <a:srgbClr val="FFFF00"/>
                </a:solidFill>
              </a:rPr>
              <a:t>учебным годом</a:t>
            </a:r>
            <a:endParaRPr lang="ru-RU" sz="48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лана\Desktop\сем зав\семинар фотки\IMG_11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500174"/>
            <a:ext cx="6372357" cy="45259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357158" y="357166"/>
            <a:ext cx="6586526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Вольгинская</a:t>
            </a:r>
            <a:r>
              <a:rPr lang="ru-RU" dirty="0" smtClean="0"/>
              <a:t> начальная школа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Учитель 1 квалификационной категории </a:t>
            </a:r>
            <a:r>
              <a:rPr lang="ru-RU" dirty="0" err="1" smtClean="0"/>
              <a:t>Фисенко</a:t>
            </a:r>
            <a:r>
              <a:rPr lang="ru-RU" dirty="0" smtClean="0"/>
              <a:t> Наталья Анатольевна</a:t>
            </a:r>
          </a:p>
          <a:p>
            <a:pPr algn="ctr"/>
            <a:r>
              <a:rPr lang="ru-RU" dirty="0" smtClean="0"/>
              <a:t>Работает по УМК «Школа России»</a:t>
            </a:r>
            <a:endParaRPr lang="ru-RU" dirty="0"/>
          </a:p>
        </p:txBody>
      </p:sp>
      <p:pic>
        <p:nvPicPr>
          <p:cNvPr id="1026" name="Picture 2" descr="C:\Users\Светлана\Desktop\сем зав\P1010224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1119" b="21119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57892"/>
            <a:ext cx="8229600" cy="20572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E:\IMG_53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79688" y="-1935163"/>
            <a:ext cx="14304963" cy="107283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1 в- учитель первой  квалификационной категории Гаранина Е.А.</a:t>
            </a:r>
          </a:p>
          <a:p>
            <a:endParaRPr lang="ru-RU" dirty="0"/>
          </a:p>
        </p:txBody>
      </p:sp>
      <p:pic>
        <p:nvPicPr>
          <p:cNvPr id="3077" name="Picture 5" descr="C:\Users\Светлана\Desktop\сем зав\семинар фотки\IMG_115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6310" b="16310"/>
          <a:stretch>
            <a:fillRect/>
          </a:stretch>
        </p:blipFill>
        <p:spPr bwMode="auto"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715146"/>
            <a:ext cx="5543560" cy="357191"/>
          </a:xfrm>
        </p:spPr>
        <p:txBody>
          <a:bodyPr>
            <a:noAutofit/>
          </a:bodyPr>
          <a:lstStyle/>
          <a:p>
            <a:endParaRPr lang="ru-RU" dirty="0"/>
          </a:p>
        </p:txBody>
      </p:sp>
      <p:pic>
        <p:nvPicPr>
          <p:cNvPr id="3078" name="Picture 6" descr="E:\IMG_62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79688" y="-1935163"/>
            <a:ext cx="14304963" cy="107283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Психолого-педагогическое сопровождение образовательного процесса осуществляют сами учителя школы .Они провели входную диагностику в 1-х классах, используя методики для выяснения  интеллектуальной и личностной готовности детей к обучению в школе . Педагогическая диагностика  «Готов ли ребенок к школе», авторы </a:t>
            </a:r>
            <a:r>
              <a:rPr lang="ru-RU" dirty="0" err="1" smtClean="0"/>
              <a:t>Е.Э.Кочурова</a:t>
            </a:r>
            <a:r>
              <a:rPr lang="ru-RU" dirty="0" smtClean="0"/>
              <a:t> и М.И.Кузнецова  выявляла готовность учащихся к овладению грамотой и математикой. </a:t>
            </a:r>
          </a:p>
          <a:p>
            <a:r>
              <a:rPr lang="ru-RU" dirty="0" smtClean="0"/>
              <a:t> Входная диагностика  была направлена для выявления состояния зрительного восприятия, мелкой моторики руки, пространственного восприятия, умения ориентироваться на плоскости, фонематического слуха и фонематического восприятия. Результаты входной диагностики показали, что 31% учащихся имеют высокий уровень, 61%- средний уровень и 8% -низкий уровень. Полученные данные использованы для осуществления индивидуально-дифференцированного подхода к ребёнку при обучении в 1 классе.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Входная диагностика</a:t>
            </a:r>
            <a:endParaRPr lang="ru-RU" sz="32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85786" y="642918"/>
            <a:ext cx="785818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В конце учебного года была проведена интегрированная проверочная работа за 1 класс(по контрольно-измерительным материалам ФГОС второго поколения).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Работу выполняли  66  учащихся. Ими была выполнена как основная работа, так и  задания дополнительной части. По результатам проверочной работы учащиеся были распределены на 3 группы: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 детей, достигших  высокого уровня – 44%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 детей, достигших  базового уровня –  54%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Группа риска  составила – 2%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Некоторое общее затруднение вызвали  задания,  связанные с </a:t>
            </a:r>
            <a:r>
              <a:rPr lang="ru-RU" sz="2000" dirty="0" err="1" smtClean="0"/>
              <a:t>с</a:t>
            </a:r>
            <a:r>
              <a:rPr lang="ru-RU" sz="2000" dirty="0" smtClean="0"/>
              <a:t> умением правильно, без ошибок, пропусков и искажения букв списать текст, знанием способов обозначения мягкости согласных при письме.    </a:t>
            </a:r>
          </a:p>
          <a:p>
            <a:r>
              <a:rPr lang="ru-RU" sz="2000" dirty="0" smtClean="0"/>
              <a:t>          Материалы, процедура, итоги контрольной комплексной итоговой  работы  были проанализированы и сделаны выводы.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85786" y="1428736"/>
          <a:ext cx="7643866" cy="4456770"/>
        </p:xfrm>
        <a:graphic>
          <a:graphicData uri="http://schemas.openxmlformats.org/drawingml/2006/table">
            <a:tbl>
              <a:tblPr/>
              <a:tblGrid>
                <a:gridCol w="4000528"/>
                <a:gridCol w="2000264"/>
                <a:gridCol w="1643074"/>
              </a:tblGrid>
              <a:tr h="671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Calibri"/>
                          <a:cs typeface="Times New Roman"/>
                        </a:rPr>
                        <a:t>Контролируемый элемент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Calibri"/>
                          <a:cs typeface="Times New Roman"/>
                        </a:rPr>
                        <a:t>%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Освоили программу по русскому языку на базовом уровне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97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Освоили программу по русскому языку на базовом уровне и повышенном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59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89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2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Не освоили программу по русскому языку на базовом уровне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5057" name="Rectangle 1"/>
          <p:cNvSpPr>
            <a:spLocks noChangeArrowheads="1"/>
          </p:cNvSpPr>
          <p:nvPr/>
        </p:nvSpPr>
        <p:spPr bwMode="auto">
          <a:xfrm rot="10800000" flipV="1">
            <a:off x="642910" y="534067"/>
            <a:ext cx="807249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Результаты освоения программы по русскому языку за 1 класс начальной школы.</a:t>
            </a:r>
            <a:endParaRPr kumimoji="0" lang="ru-RU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1855</TotalTime>
  <Words>879</Words>
  <Application>Microsoft Office PowerPoint</Application>
  <PresentationFormat>Экран (4:3)</PresentationFormat>
  <Paragraphs>203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Итоги работы по  введению ФГОС   на базе Вольгинской СОШ и перспективы введения в школы района</vt:lpstr>
      <vt:lpstr>Слайд 2</vt:lpstr>
      <vt:lpstr> Вольгинская начальная школа</vt:lpstr>
      <vt:lpstr> </vt:lpstr>
      <vt:lpstr>Слайд 5</vt:lpstr>
      <vt:lpstr>Слайд 6</vt:lpstr>
      <vt:lpstr>Входная диагностика</vt:lpstr>
      <vt:lpstr>Слайд 8</vt:lpstr>
      <vt:lpstr>Слайд 9</vt:lpstr>
      <vt:lpstr>Слайд 10</vt:lpstr>
      <vt:lpstr>Слайд 11</vt:lpstr>
      <vt:lpstr>Слайд 12</vt:lpstr>
      <vt:lpstr>Слайд 13</vt:lpstr>
      <vt:lpstr>Общеинтеллектуальное направление А.И.Савенков «Я-исследователь»</vt:lpstr>
      <vt:lpstr>Духовно-нравственное направление Е.Л.Харчевникова «Наш край» </vt:lpstr>
      <vt:lpstr>Общекультурное направление О.Н.Каляева  «Народные промыслы»</vt:lpstr>
      <vt:lpstr>Социальное направление Программа социально-творческой деятельности (КТД)</vt:lpstr>
      <vt:lpstr>Спортивно-оздоровительное направление И.П.Товпинец «Уроки здоровья»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ФГОС: проблемы, перспективы введения</dc:title>
  <dc:creator>Панина</dc:creator>
  <cp:lastModifiedBy>Началка3</cp:lastModifiedBy>
  <cp:revision>174</cp:revision>
  <dcterms:created xsi:type="dcterms:W3CDTF">2010-08-04T06:33:03Z</dcterms:created>
  <dcterms:modified xsi:type="dcterms:W3CDTF">2013-04-13T08:30:48Z</dcterms:modified>
</cp:coreProperties>
</file>